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65"/>
  </p:notesMasterIdLst>
  <p:handoutMasterIdLst>
    <p:handoutMasterId r:id="rId66"/>
  </p:handoutMasterIdLst>
  <p:sldIdLst>
    <p:sldId id="327" r:id="rId5"/>
    <p:sldId id="330" r:id="rId6"/>
    <p:sldId id="331" r:id="rId7"/>
    <p:sldId id="335" r:id="rId8"/>
    <p:sldId id="332" r:id="rId9"/>
    <p:sldId id="298" r:id="rId10"/>
    <p:sldId id="262" r:id="rId11"/>
    <p:sldId id="299" r:id="rId12"/>
    <p:sldId id="302" r:id="rId13"/>
    <p:sldId id="264" r:id="rId14"/>
    <p:sldId id="266" r:id="rId15"/>
    <p:sldId id="336" r:id="rId16"/>
    <p:sldId id="265" r:id="rId17"/>
    <p:sldId id="337" r:id="rId18"/>
    <p:sldId id="276" r:id="rId19"/>
    <p:sldId id="338" r:id="rId20"/>
    <p:sldId id="303" r:id="rId21"/>
    <p:sldId id="339" r:id="rId22"/>
    <p:sldId id="293" r:id="rId23"/>
    <p:sldId id="277" r:id="rId24"/>
    <p:sldId id="341" r:id="rId25"/>
    <p:sldId id="342" r:id="rId26"/>
    <p:sldId id="343" r:id="rId27"/>
    <p:sldId id="340" r:id="rId28"/>
    <p:sldId id="284" r:id="rId29"/>
    <p:sldId id="269" r:id="rId30"/>
    <p:sldId id="344" r:id="rId31"/>
    <p:sldId id="304" r:id="rId32"/>
    <p:sldId id="305" r:id="rId33"/>
    <p:sldId id="307" r:id="rId34"/>
    <p:sldId id="306" r:id="rId35"/>
    <p:sldId id="308" r:id="rId36"/>
    <p:sldId id="270" r:id="rId37"/>
    <p:sldId id="309" r:id="rId38"/>
    <p:sldId id="310" r:id="rId39"/>
    <p:sldId id="311" r:id="rId40"/>
    <p:sldId id="312" r:id="rId41"/>
    <p:sldId id="314" r:id="rId42"/>
    <p:sldId id="313" r:id="rId43"/>
    <p:sldId id="315" r:id="rId44"/>
    <p:sldId id="316" r:id="rId45"/>
    <p:sldId id="317" r:id="rId46"/>
    <p:sldId id="294" r:id="rId47"/>
    <p:sldId id="296" r:id="rId48"/>
    <p:sldId id="318" r:id="rId49"/>
    <p:sldId id="319" r:id="rId50"/>
    <p:sldId id="321" r:id="rId51"/>
    <p:sldId id="322" r:id="rId52"/>
    <p:sldId id="345" r:id="rId53"/>
    <p:sldId id="323" r:id="rId54"/>
    <p:sldId id="346" r:id="rId55"/>
    <p:sldId id="324" r:id="rId56"/>
    <p:sldId id="349" r:id="rId57"/>
    <p:sldId id="348" r:id="rId58"/>
    <p:sldId id="347" r:id="rId59"/>
    <p:sldId id="288" r:id="rId60"/>
    <p:sldId id="289" r:id="rId61"/>
    <p:sldId id="320" r:id="rId62"/>
    <p:sldId id="274" r:id="rId63"/>
    <p:sldId id="329" r:id="rId6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1C7DD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4A70C5-B2AD-8C3A-F69D-16F98AB71281}" v="513" dt="2024-06-30T22:48:04.986"/>
    <p1510:client id="{957019BF-BB63-EF0E-1581-11019A238D16}" v="311" dt="2024-07-01T22:00:39.374"/>
    <p1510:client id="{C8AFDD7A-3CEE-DB0C-CB55-CA2819C109DD}" v="489" dt="2024-07-02T13:52:28.378"/>
    <p1510:client id="{DC40DECC-0F43-9241-5A39-EB95A2086460}" v="116" dt="2024-07-02T03:53:02.614"/>
    <p1510:client id="{FA2905B3-75FB-9064-E957-46904E570952}" v="2205" dt="2024-07-01T18:25:25.548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0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16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21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3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HEEM765/ADS_Capstone/blob/main/01-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HEEM765/ADS_Capstone/blob/main/01-2-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50663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NAHEEM FARRI</a:t>
            </a:r>
          </a:p>
          <a:p>
            <a:r>
              <a:rPr lang="en-US" sz="24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JUNE 28TH, 2024</a:t>
            </a:r>
            <a:endParaRPr lang="en-US" sz="2400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100000" contrast="15000"/>
                    </a14:imgEffect>
                  </a14:imgLayer>
                </a14:imgProps>
              </a:ext>
            </a:extLst>
          </a:blip>
          <a:srcRect r="-1020" b="-4651"/>
          <a:stretch/>
        </p:blipFill>
        <p:spPr>
          <a:xfrm>
            <a:off x="889820" y="676828"/>
            <a:ext cx="2125573" cy="6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23060"/>
            <a:ext cx="11074746" cy="519960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>
                <a:ea typeface="Calibri"/>
                <a:cs typeface="Calibri"/>
              </a:rPr>
              <a:t>MAIN: Exploratory data analysis, Determine Training labels</a:t>
            </a:r>
            <a:endParaRPr lang="en-US" sz="2200" dirty="0">
              <a:solidFill>
                <a:srgbClr val="292929"/>
              </a:solidFill>
              <a:latin typeface="Abadi"/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Calculate number of launches on each site</a:t>
            </a:r>
          </a:p>
          <a:p>
            <a:r>
              <a:rPr lang="en-US" dirty="0">
                <a:ea typeface="Calibri"/>
                <a:cs typeface="Calibri"/>
              </a:rPr>
              <a:t>Calculate the number </a:t>
            </a:r>
            <a:r>
              <a:rPr lang="en-US">
                <a:ea typeface="Calibri"/>
                <a:cs typeface="Calibri"/>
              </a:rPr>
              <a:t>and occurrence of each orbit</a:t>
            </a:r>
          </a:p>
          <a:p>
            <a:r>
              <a:rPr lang="en-US" dirty="0">
                <a:ea typeface="Calibri"/>
                <a:cs typeface="Calibri"/>
              </a:rPr>
              <a:t>Calculate the number and occurrence of mission outcome each </a:t>
            </a:r>
            <a:r>
              <a:rPr lang="en-US">
                <a:ea typeface="Calibri"/>
                <a:cs typeface="Calibri"/>
              </a:rPr>
              <a:t>orbit</a:t>
            </a:r>
          </a:p>
          <a:p>
            <a:r>
              <a:rPr lang="en-US" dirty="0">
                <a:ea typeface="Calibri"/>
                <a:cs typeface="Calibri"/>
              </a:rPr>
              <a:t>Create landing outcome labels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GitHub URL: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https://github.com/NAHEEM765/ADS_Capstone/blob/main/02-labs-jupyter-spacex-Data%20wrangling.ipynb</a:t>
            </a:r>
            <a:endParaRPr lang="en-US" dirty="0">
              <a:ea typeface="Calibri"/>
              <a:cs typeface="Calibri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6193"/>
            <a:ext cx="9745589" cy="495518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system-ui"/>
              </a:rPr>
              <a:t>Visualize the relationship between Flight Number and Launch Site, scatterplot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system-ui"/>
              </a:rPr>
              <a:t>Visualize the relationship between Payload and Launch Site, scatterplot</a:t>
            </a:r>
            <a:endParaRPr lang="en-US" sz="200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system-ui"/>
              </a:rPr>
              <a:t>Visualize the relationship between success rate of each orbit type, bar chart</a:t>
            </a:r>
            <a:endParaRPr lang="en-US" sz="2000">
              <a:solidFill>
                <a:srgbClr val="000000"/>
              </a:solidFill>
              <a:latin typeface="system-u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system-ui"/>
              </a:rPr>
              <a:t>Visualize the relationship between </a:t>
            </a:r>
            <a:r>
              <a:rPr lang="en-US" sz="2000" dirty="0" err="1">
                <a:latin typeface="system-ui"/>
              </a:rPr>
              <a:t>FlightNumber</a:t>
            </a:r>
            <a:r>
              <a:rPr lang="en-US" sz="2000" dirty="0">
                <a:latin typeface="system-ui"/>
              </a:rPr>
              <a:t> and Orbit type, scatterplot</a:t>
            </a:r>
            <a:endParaRPr lang="en-US" sz="2000" dirty="0">
              <a:solidFill>
                <a:srgbClr val="000000"/>
              </a:solidFill>
              <a:latin typeface="system-u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system-ui"/>
              </a:rPr>
              <a:t>Visualize the relationship between Payload and Orbit type, scatterplot</a:t>
            </a:r>
            <a:endParaRPr lang="en-US" sz="2000" dirty="0">
              <a:solidFill>
                <a:srgbClr val="000000"/>
              </a:solidFill>
              <a:latin typeface="system-u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system-ui"/>
              </a:rPr>
              <a:t>Visualize the launch success yearly trend, line plot</a:t>
            </a:r>
            <a:endParaRPr lang="en-US" sz="2000" dirty="0">
              <a:solidFill>
                <a:srgbClr val="000000"/>
              </a:solidFill>
              <a:latin typeface="system-u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system-ui"/>
              </a:rPr>
              <a:t>Features Engineering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system-ui"/>
              </a:rPr>
              <a:t>Create dummy variables to categorical columns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latin typeface="system-u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rgbClr val="000000"/>
              </a:solidFill>
              <a:latin typeface="system-u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rgbClr val="000000"/>
              </a:solidFill>
              <a:latin typeface="system-u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rgbClr val="000000"/>
              </a:solidFill>
              <a:latin typeface="system-ui"/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292929"/>
              </a:solidFill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4306"/>
            <a:ext cx="9745589" cy="571718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/>
                <a:ea typeface="Calibri" panose="020F0502020204030204"/>
                <a:cs typeface="Arial"/>
              </a:rPr>
              <a:t>GitHub URL: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https://github.com/NAHEEM765/ADS_Capstone/blob/main/04%20Exploring_and_preparing_data.ipynb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893332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badi"/>
              </a:rPr>
              <a:t>13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03368"/>
            <a:ext cx="9745589" cy="555903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rgbClr val="000000"/>
                </a:solidFill>
                <a:latin typeface="system-ui"/>
              </a:rPr>
              <a:t>Display the names of the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rgbClr val="000000"/>
                </a:solidFill>
                <a:latin typeface="system-ui"/>
              </a:rPr>
              <a:t>Display 5 records where launch sites begin with the string 'CCA'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rgbClr val="000000"/>
                </a:solidFill>
                <a:latin typeface="system-ui"/>
              </a:rPr>
              <a:t>Display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rgbClr val="000000"/>
                </a:solidFill>
                <a:latin typeface="system-ui"/>
              </a:rPr>
              <a:t>Display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rgbClr val="000000"/>
                </a:solidFill>
                <a:latin typeface="system-ui"/>
              </a:rPr>
              <a:t>List the date when the first succesful landing outcome in ground pad was acheived.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rgbClr val="000000"/>
                </a:solidFill>
                <a:latin typeface="system-ui"/>
              </a:rPr>
              <a:t>List the names of the boosters which have success in drone ship and have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rgbClr val="000000"/>
                </a:solidFill>
                <a:latin typeface="system-ui"/>
              </a:rPr>
              <a:t>List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rgbClr val="000000"/>
                </a:solidFill>
                <a:latin typeface="system-ui"/>
              </a:rPr>
              <a:t>List the names of the booster_versions which have carried the maximum payload mass. Use a subquery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rgbClr val="000000"/>
                </a:solidFill>
                <a:latin typeface="system-ui"/>
              </a:rPr>
              <a:t>List the records which will display the month names, failure landing_outcomes in drone ship ,booster versions, launch_site for the months in year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rgbClr val="000000"/>
                </a:solidFill>
                <a:latin typeface="system-ui"/>
              </a:rPr>
              <a:t>Rank the count of landing outcomes (such as Failure (drone ship) or Success (ground pad)) between the date 2010-06-04 and 2017-03-20, in descending order.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badi"/>
              </a:rPr>
              <a:t>13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17746"/>
            <a:ext cx="9745589" cy="554465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https://github.com/NAHEEM765/ADS_Capstone/blob/main/03-jupyter-labs-eda-sql-coursera_sqllite.ipynb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602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6314" y="1299961"/>
            <a:ext cx="10501223" cy="555903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Added Objects to maps: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Markers: Marker1,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Marker2, Marker3, Marker4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marker_cluster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Circles: circle,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circle1, circle2, circle3, circle4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Lines: lines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Purpose of added those objects: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The markers were added to put the names of the stations on the map(VAFB SLC-40, CCAFS LC-40,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CCAFS SLC-40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 panose="020F0502020204030204"/>
              </a:rPr>
              <a:t>, KSC LC-39A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 panose="020F0502020204030204"/>
              </a:rPr>
              <a:t>The circles were used to add a dot on the exact point the locations were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The lines were used to show the distances between the points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Marker cluster: Used to show the number of launches in each site, on clicking show the number of successful(green) launches and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 number of unsuccessful(red) launches</a:t>
            </a:r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</a:t>
            </a:r>
            <a:endParaRPr lang="en-US">
              <a:solidFill>
                <a:schemeClr val="accent3">
                  <a:lumMod val="2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https://github.com/NAHEEM765/ADS_Capstone/blob/main/06-lab_jupyter_launch_site_location.ipynb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Map with Folium - Link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83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39361"/>
            <a:ext cx="9745589" cy="49551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Graphs/Interactions Added: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Chart, Scatterplot with grid, Range 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Added those plots and interactions: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 - displays successful launches vs unsuccessful launches for 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Scatterplot: Plots the class (0 or 1) vs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Range Slider: To change the range of payload masses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39361"/>
            <a:ext cx="9745589" cy="49551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GitHub URL :</a:t>
            </a:r>
            <a:endParaRPr lang="en-US" sz="22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https://github.com/NAHEEM765/ADS_Capstone/blob/main/06-spacex_dash_app.py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 - Link</a:t>
            </a:r>
          </a:p>
        </p:txBody>
      </p:sp>
    </p:spTree>
    <p:extLst>
      <p:ext uri="{BB962C8B-B14F-4D97-AF65-F5344CB8AC3E}">
        <p14:creationId xmlns:p14="http://schemas.microsoft.com/office/powerpoint/2010/main" val="809268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39361"/>
            <a:ext cx="9745589" cy="5084583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how you built, evaluated, improved, and found the best performing classification model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 an array of the column class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Standardized and then transformed the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Trained and tested 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with logistic Regression, Support Vector Machine, Decision Tree Classifier, KNN objects to find the best parameters, and the best score within each 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 a confusion matrix to find out the problem with each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Compared the methods using their scores and get the one that performs the best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69239" y="1721074"/>
            <a:ext cx="10706195" cy="5144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CCAFS LC-40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, has a success rate of 60 %, while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KSC LC-39A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 and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VAFB SLC 4E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 has a success rate of 77%.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For the VAFB-SLC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system-ui"/>
              </a:rPr>
              <a:t>launchsite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 there are no rockets launched for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system-ui"/>
              </a:rPr>
              <a:t>heavypayload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 mass(greater than 10000).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i="1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#Orbits  ES-L1, GEO, HEO and SSO are the most successful orbits (100%)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system-u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in the LEO orbit the Success appears related to the number of flights; on the other hand, there seems to be no relationship between flight number when in GTO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the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system-ui"/>
              </a:rPr>
              <a:t>sucess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 rate since 2013 kept increasing till 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system-ui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 - Exploratory Data Analysis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 - </a:t>
            </a:r>
            <a:r>
              <a:rPr lang="en-US" dirty="0">
                <a:solidFill>
                  <a:srgbClr val="0B49CB"/>
                </a:solidFill>
                <a:latin typeface="ibm plex mono semibold"/>
              </a:rPr>
              <a:t>CCAFS </a:t>
            </a:r>
            <a:r>
              <a:rPr lang="en-US" dirty="0">
                <a:solidFill>
                  <a:srgbClr val="0B49CB"/>
                </a:solidFill>
                <a:latin typeface="IBM Plex Mono SemiBold"/>
              </a:rPr>
              <a:t>LC-40 and CCAFS LC-40 </a:t>
            </a:r>
            <a:endParaRPr lang="en-US">
              <a:solidFill>
                <a:srgbClr val="0B49CB"/>
              </a:solidFill>
              <a:latin typeface="IBM Plex Mono SemiBold"/>
            </a:endParaRP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DE22EAC4-9773-0E1C-7D44-01D550F41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37" y="1392112"/>
            <a:ext cx="10869281" cy="546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53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 – </a:t>
            </a:r>
            <a:r>
              <a:rPr lang="en-US" dirty="0">
                <a:solidFill>
                  <a:srgbClr val="0B49CB"/>
                </a:solidFill>
                <a:latin typeface="ibm plex mono semibold"/>
              </a:rPr>
              <a:t>KSC LC-39A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 - </a:t>
            </a:r>
            <a:r>
              <a:rPr lang="en-US" dirty="0">
                <a:solidFill>
                  <a:srgbClr val="0B49CB"/>
                </a:solidFill>
                <a:latin typeface="IBM Plex Mono SemiBold"/>
              </a:rPr>
              <a:t>Visual Analytics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map with a circle in the middle&#10;&#10;Description automatically generated">
            <a:extLst>
              <a:ext uri="{FF2B5EF4-FFF2-40B4-BE49-F238E27FC236}">
                <a16:creationId xmlns:a16="http://schemas.microsoft.com/office/drawing/2014/main" id="{8CA858BF-F1E9-0BB4-6F0B-F90FA46FB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24" y="1331006"/>
            <a:ext cx="10524224" cy="534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4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 - </a:t>
            </a:r>
            <a:r>
              <a:rPr lang="en-US" dirty="0">
                <a:solidFill>
                  <a:srgbClr val="0B49CB"/>
                </a:solidFill>
                <a:latin typeface="IBM Plex Mono SemiBold"/>
              </a:rPr>
              <a:t>VAFB SLC-40 -Visual Analytics</a:t>
            </a:r>
          </a:p>
        </p:txBody>
      </p:sp>
      <p:pic>
        <p:nvPicPr>
          <p:cNvPr id="2" name="Picture 1" descr="A map of a plane&#10;&#10;Description automatically generated">
            <a:extLst>
              <a:ext uri="{FF2B5EF4-FFF2-40B4-BE49-F238E27FC236}">
                <a16:creationId xmlns:a16="http://schemas.microsoft.com/office/drawing/2014/main" id="{B54B7CBB-55DA-7BF6-1276-96E6E82A1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45" y="1341789"/>
            <a:ext cx="10538603" cy="549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63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69239" y="1721074"/>
            <a:ext cx="10706195" cy="5144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Best Hyperparameter, Accuracy on test data: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Lr: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Segoe UI"/>
                <a:cs typeface="Segoe UI"/>
              </a:rPr>
              <a:t>{'C': 0.01, 'penalty': 'l2', 'solver': '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Segoe UI"/>
                <a:cs typeface="Segoe UI"/>
              </a:rPr>
              <a:t>lbfgs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Segoe UI"/>
                <a:cs typeface="Segoe UI"/>
              </a:rPr>
              <a:t>'}, 0.8333333333333334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Svm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{'C': 1.0, 'gamma': 0.03162277660168379, 'kernel': 'sigmoid'}, 0.8333333333333334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 Tree: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{'criterion': 'entropy', '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max_depth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': 6, '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max_features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': 'sqrt', '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min_samples_leaf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': 1, '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min_samples_split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': 2, 'splitter': 'best'}, 0.7222222222222222</a:t>
            </a:r>
            <a:endParaRPr lang="en-US" sz="20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KNN: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{'algorithm': 'auto', '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Consolas"/>
              </a:rPr>
              <a:t>n_neighbors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': 10, 'p': 1}, 0.8333333333333334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 - Predictive Machine Learning Analysis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368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 - Scatterplot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Picture 9" descr="A graph of flight number&#10;&#10;Description automatically generated">
            <a:extLst>
              <a:ext uri="{FF2B5EF4-FFF2-40B4-BE49-F238E27FC236}">
                <a16:creationId xmlns:a16="http://schemas.microsoft.com/office/drawing/2014/main" id="{FA1A2E30-B90A-A4CD-2B79-31BC56AF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9" y="1358544"/>
            <a:ext cx="9618447" cy="527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 - Details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9C358-16A4-65D6-9EC6-38276E949589}"/>
              </a:ext>
            </a:extLst>
          </p:cNvPr>
          <p:cNvSpPr txBox="1"/>
          <p:nvPr/>
        </p:nvSpPr>
        <p:spPr>
          <a:xfrm>
            <a:off x="771094" y="1360567"/>
            <a:ext cx="10521351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From the scatterplot of Flight Number Vs. Launch Site</a:t>
            </a:r>
            <a:endParaRPr lang="en-US" sz="32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With the blue dots indicating the class of Successful launches (0)</a:t>
            </a:r>
            <a:endParaRPr lang="en-US" sz="320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With the orange dots indicating the class of Unsuccessful launches (1)</a:t>
            </a:r>
            <a:endParaRPr lang="en-US" sz="320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CCAFS LC-40</a:t>
            </a: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, has a success rate of 60 %, while </a:t>
            </a: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KSC LC-39A</a:t>
            </a: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 and </a:t>
            </a: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VAFB SLC 4E</a:t>
            </a: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 has a success rate of 77%.</a:t>
            </a:r>
            <a:endParaRPr lang="en-US" sz="32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4742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51530"/>
            <a:ext cx="3932238" cy="4760493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 the scatterplot of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Payload Mass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Vs. 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 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With the blue dots indicating the class of Successful launches (0)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With the orange dots indicating the class of Unsuccessful launches (1)</a:t>
            </a:r>
            <a:endParaRPr lang="en-CA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launch site VAFB SLC-40 does not use payload masses above 10000kg with mostly successful launches(80%)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A5B178-B472-7F43-D9BF-9D8972CB8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082" y="1457954"/>
            <a:ext cx="6354792" cy="457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07662"/>
            <a:ext cx="3932238" cy="430041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From the bar plot of Success Rate Vs. Orbit Type: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 success rates (between 0 and 1) on the vertical axis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 Orbits on the horizontal axis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Orbits  ES-L1, GEO, HEO and SSO are the most successful orbits (100%)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All have 1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lauch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 each except "SSO" with 5 launches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5FAE76-EC16-D47B-817E-6E942FC4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517" y="1585682"/>
            <a:ext cx="6247869" cy="43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C188F-0431-4BDC-3E54-130236FDA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314" y="1379927"/>
            <a:ext cx="10501223" cy="5213978"/>
          </a:xfrm>
        </p:spPr>
        <p:txBody>
          <a:bodyPr lIns="91440" tIns="45720" rIns="91440" bIns="45720" anchor="t"/>
          <a:lstStyle/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400" dirty="0">
                <a:latin typeface="Arial"/>
                <a:cs typeface="Arial"/>
              </a:rPr>
              <a:t>Data collection methodology</a:t>
            </a:r>
            <a:r>
              <a:rPr lang="en-US" sz="2000" dirty="0">
                <a:latin typeface="Arial"/>
                <a:cs typeface="Arial"/>
              </a:rPr>
              <a:t>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latin typeface="Arial"/>
                <a:cs typeface="Arial"/>
              </a:rPr>
              <a:t>Requested data from the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latin typeface="Arial"/>
                <a:cs typeface="Arial"/>
              </a:rPr>
              <a:t>Cleaned by filtering and removing the null values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400" dirty="0">
                <a:latin typeface="Arial"/>
                <a:cs typeface="Arial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latin typeface="Arial"/>
                <a:cs typeface="Arial"/>
              </a:rPr>
              <a:t>Scraped launch data using "</a:t>
            </a:r>
            <a:r>
              <a:rPr lang="en-US" sz="2200" dirty="0" err="1">
                <a:latin typeface="Arial"/>
                <a:cs typeface="Arial"/>
              </a:rPr>
              <a:t>BeautifulSoup</a:t>
            </a:r>
            <a:r>
              <a:rPr lang="en-US" sz="2200" dirty="0">
                <a:latin typeface="Arial"/>
                <a:cs typeface="Arial"/>
              </a:rPr>
              <a:t>"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latin typeface="Arial"/>
                <a:cs typeface="Arial"/>
              </a:rPr>
              <a:t>Created a </a:t>
            </a:r>
            <a:r>
              <a:rPr lang="en-US" sz="2200" dirty="0" err="1">
                <a:latin typeface="Arial"/>
                <a:cs typeface="Arial"/>
              </a:rPr>
              <a:t>dataframe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400" dirty="0">
                <a:latin typeface="Arial"/>
                <a:cs typeface="Arial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latin typeface="Arial"/>
                <a:cs typeface="Arial"/>
              </a:rPr>
              <a:t>Explored data using magic </a:t>
            </a:r>
            <a:r>
              <a:rPr lang="en-US" sz="2200" dirty="0" err="1">
                <a:latin typeface="Arial"/>
                <a:cs typeface="Arial"/>
              </a:rPr>
              <a:t>sql</a:t>
            </a:r>
            <a:r>
              <a:rPr lang="en-US" sz="2200" dirty="0">
                <a:latin typeface="Arial"/>
                <a:cs typeface="Arial"/>
              </a:rPr>
              <a:t> - "WHERE" clause, "GROUP BY" function, </a:t>
            </a:r>
            <a:r>
              <a:rPr lang="en-US" sz="2200" dirty="0" err="1">
                <a:latin typeface="Arial"/>
                <a:cs typeface="Arial"/>
              </a:rPr>
              <a:t>etc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latin typeface="Arial"/>
              <a:cs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latin typeface="Arial"/>
              <a:cs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rial"/>
              <a:cs typeface="Arial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50889"/>
            <a:ext cx="3932238" cy="53212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 the plot of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Flight number vs. Orbit type: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In the LEO orbit the Success appears related to the number of flights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On the other hand, there seems to be no relationship between flight number when in GTO orbit.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E8D61-15A8-6C11-4B28-9B746FE5C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804" y="1361256"/>
            <a:ext cx="6354612" cy="494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5438"/>
            <a:ext cx="3040843" cy="477487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 the 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of payload vs. orbit type:</a:t>
            </a:r>
            <a:endParaRPr lang="en-US" sz="240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With heavy payloads the successful landing or positive landing rate are more for </a:t>
            </a:r>
            <a:r>
              <a:rPr lang="en-US" sz="2000" err="1">
                <a:solidFill>
                  <a:schemeClr val="accent3">
                    <a:lumMod val="25000"/>
                  </a:schemeClr>
                </a:solidFill>
                <a:latin typeface="system-ui"/>
              </a:rPr>
              <a:t>Polar,LEO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 and ISS.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However for GTO we cannot distinguish this well as both positive landing rate and negative landing(unsuccessful mission) are both there here.</a:t>
            </a:r>
            <a:endParaRPr lang="en-US" sz="20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with numbers and dots&#10;&#10;Description automatically generated">
            <a:extLst>
              <a:ext uri="{FF2B5EF4-FFF2-40B4-BE49-F238E27FC236}">
                <a16:creationId xmlns:a16="http://schemas.microsoft.com/office/drawing/2014/main" id="{55522D73-CB86-7CAE-A4C8-800FC78D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690" y="1307253"/>
            <a:ext cx="7263261" cy="53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65908"/>
            <a:ext cx="3932238" cy="44154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of yearly average success rate: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 change up until 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success rates keep going up until from then increases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 descr="A line graph with numbers and a line&#10;&#10;Description automatically generated">
            <a:extLst>
              <a:ext uri="{FF2B5EF4-FFF2-40B4-BE49-F238E27FC236}">
                <a16:creationId xmlns:a16="http://schemas.microsoft.com/office/drawing/2014/main" id="{C58DAE90-6AF9-08CC-F69B-236685FA3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314" y="1326191"/>
            <a:ext cx="6044060" cy="470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6191"/>
            <a:ext cx="9745589" cy="495518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QUERY:</a:t>
            </a:r>
            <a:endParaRPr lang="en-US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"%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SELECT DISTINCT("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Launch_Site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") FROM SPACEXTABLE"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 OF QUERY:</a:t>
            </a:r>
            <a:endParaRPr lang="en-US" b="1" dirty="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 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LC-40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CCAFS SLC-40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KSC 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 SLC-40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are the names of the launch without any 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repitition</a:t>
            </a:r>
            <a:endParaRPr lang="en-US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65550"/>
            <a:ext cx="9745589" cy="48401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QUERY: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"%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SELECT * FROM SPACEXTABLE WHERE "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 LIKE "CCA%" LIMIT 5"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</a:rPr>
              <a:t>RESULT OF QUERY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A6DC7E8-25AD-B1FF-3D6A-251134582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032002"/>
            <a:ext cx="10021017" cy="29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8682"/>
            <a:ext cx="9745589" cy="47970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 QUERY:</a:t>
            </a:r>
            <a:endParaRPr lang="en-US" sz="22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"%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SELECT SUM('PAYLOAD_MASS__KG_') FROM SPACEXTABLE WHERE 'Customer' = 'NASA (CRS)' "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</a:rPr>
              <a:t>QUERY RESULT: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 descr="A close up of a text&#10;&#10;Description automatically generated">
            <a:extLst>
              <a:ext uri="{FF2B5EF4-FFF2-40B4-BE49-F238E27FC236}">
                <a16:creationId xmlns:a16="http://schemas.microsoft.com/office/drawing/2014/main" id="{549E5910-0B0F-5BF4-9A80-9282603CF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17" y="3435920"/>
            <a:ext cx="7389782" cy="22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3059"/>
            <a:ext cx="9745589" cy="47826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 QUERY:</a:t>
            </a:r>
            <a:endParaRPr lang="en-US" sz="22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SELECT AVG("PAYLOAD_MASS__KG_") FROM SPACEXTABLE 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 = "F9 v1.1"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Calibri" panose="020F0502020204030204"/>
                <a:cs typeface="Calibri" panose="020F0502020204030204"/>
              </a:rPr>
              <a:t>QUERY RESULT: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A8EF6E86-24CE-B5D3-A0A4-876446836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87" y="3435649"/>
            <a:ext cx="7505339" cy="19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37437"/>
            <a:ext cx="9745589" cy="47682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SQL QUERY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' 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SELECT min("Date") as "First Successful Landing Date" FROM SPACEXTABLE 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QUERY RESULT: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5FFA950-8B8E-3479-3922-79F9C0C6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70" y="3133725"/>
            <a:ext cx="8071988" cy="230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9927"/>
            <a:ext cx="9745589" cy="482579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QUERY: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' 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SELECT ("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") FROM SPACEXTABLE 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 = "Success (drone ship)" AND "PAYLOAD_MASS__KG_" BETWEEN 4000 AND 6000 '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RESULT: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46DE0F18-78E0-CAC7-FB1F-4E76AC502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70" y="3433943"/>
            <a:ext cx="2560607" cy="318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37437"/>
            <a:ext cx="9745589" cy="47682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 QUERY: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' 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SELECT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", COUNT("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") as "Number of Outcomes" FROM SPACEXTABLE GROUP BY ("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") '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QUERY 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5D50EE0-E258-DF69-AC0B-379939CF2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1" y="3232929"/>
            <a:ext cx="5971635" cy="262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C188F-0431-4BDC-3E54-130236FDA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314" y="1379927"/>
            <a:ext cx="10501223" cy="5213978"/>
          </a:xfrm>
        </p:spPr>
        <p:txBody>
          <a:bodyPr lIns="91440" tIns="45720" rIns="91440" bIns="45720" anchor="t"/>
          <a:lstStyle/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Perform interactive visual analytics using Folium and </a:t>
            </a:r>
            <a:r>
              <a:rPr lang="en-US" sz="2500" dirty="0" err="1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Plotly</a:t>
            </a: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dirty="0">
                <a:latin typeface="Arial"/>
                <a:cs typeface="Arial"/>
              </a:rPr>
              <a:t>Plotted landing points on a map with folium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dirty="0">
                <a:latin typeface="Arial"/>
                <a:cs typeface="Arial"/>
              </a:rPr>
              <a:t>Created a dashboard with </a:t>
            </a:r>
            <a:r>
              <a:rPr lang="en-US" dirty="0" err="1">
                <a:latin typeface="Arial"/>
                <a:cs typeface="Arial"/>
              </a:rPr>
              <a:t>Plotly</a:t>
            </a:r>
            <a:r>
              <a:rPr lang="en-US" dirty="0">
                <a:latin typeface="Arial"/>
                <a:cs typeface="Arial"/>
              </a:rPr>
              <a:t> 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dirty="0">
                <a:latin typeface="Arial"/>
                <a:cs typeface="Arial"/>
              </a:rPr>
              <a:t>Trained </a:t>
            </a:r>
            <a:r>
              <a:rPr lang="en-US" sz="2400" dirty="0">
                <a:latin typeface="Arial"/>
                <a:cs typeface="Arial"/>
              </a:rPr>
              <a:t>and </a:t>
            </a:r>
            <a:r>
              <a:rPr lang="en-US" dirty="0">
                <a:latin typeface="Arial"/>
                <a:cs typeface="Arial"/>
              </a:rPr>
              <a:t>tested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dirty="0">
                <a:latin typeface="Arial"/>
                <a:cs typeface="Arial"/>
              </a:rPr>
              <a:t>Fit them with classification 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dirty="0">
                <a:latin typeface="Arial"/>
                <a:cs typeface="Arial"/>
              </a:rPr>
              <a:t>Found the accuracy of predictions</a:t>
            </a:r>
            <a:endParaRPr lang="en-US" dirty="0"/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latin typeface="Arial"/>
              <a:cs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latin typeface="Arial"/>
              <a:cs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rial"/>
              <a:cs typeface="Arial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03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3059"/>
            <a:ext cx="9745589" cy="47826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SQL QUERY: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' 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SELECT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 FROM SPACEXTABLE WHERE "PAYLOAD_MASS__KG_" = (SELECT max("PAYLOAD_MASS__KG_") FROM SPACEXTABLE ) '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QUERY RESULT: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0971C865-EF9A-F8B8-EBC6-9AB6B9758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118" y="3068128"/>
            <a:ext cx="1809992" cy="37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9927"/>
            <a:ext cx="9745589" cy="534337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SQL QUERY: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' 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(Date, 6, 2) as "Month",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",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",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 FROM SPACEXTABLE 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 = "Failure (drone ship)"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(Date, 0, 5) = "2015" '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QUERY RESULT: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4A7FE74-9081-A8F4-6FCD-F6EF356E1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3" y="3695880"/>
            <a:ext cx="7719023" cy="199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36795"/>
            <a:ext cx="9745589" cy="534337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SQL QUERY: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' 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SELECT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", COUNT("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") as "Outcome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occurences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 FROM SPACEXTABLE GROUP BY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 ORDER BY "Outcome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occurences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 DESC '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QUERY RESULT: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E2D5ED03-5CD3-BF8C-D4F9-8AD543577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405" y="3057435"/>
            <a:ext cx="3037757" cy="363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38078"/>
            <a:ext cx="9745589" cy="466763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endParaRPr lang="en-US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 Of Launch sites with markers </a:t>
            </a: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E1B5EC0F-A825-DB48-6975-08CFCFD70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78" y="1540099"/>
            <a:ext cx="10998678" cy="409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51173"/>
            <a:ext cx="9745589" cy="485454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of Launch Site with Labeled Launch Outcomes</a:t>
            </a:r>
            <a:endParaRPr lang="en-US" dirty="0"/>
          </a:p>
        </p:txBody>
      </p:sp>
      <p:pic>
        <p:nvPicPr>
          <p:cNvPr id="2" name="Picture 1" descr="A map of the united states&#10;&#10;Description automatically generated">
            <a:extLst>
              <a:ext uri="{FF2B5EF4-FFF2-40B4-BE49-F238E27FC236}">
                <a16:creationId xmlns:a16="http://schemas.microsoft.com/office/drawing/2014/main" id="{13E2CBD0-5722-684C-5034-DA0847108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755" y="1349168"/>
            <a:ext cx="8712678" cy="392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841898" y="58178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of Launch site to nearby locations</a:t>
            </a:r>
            <a:endParaRPr lang="en-US" dirty="0"/>
          </a:p>
        </p:txBody>
      </p:sp>
      <p:pic>
        <p:nvPicPr>
          <p:cNvPr id="2" name="Picture 1" descr="A map with a red circle and blue line&#10;&#10;Description automatically generated">
            <a:extLst>
              <a:ext uri="{FF2B5EF4-FFF2-40B4-BE49-F238E27FC236}">
                <a16:creationId xmlns:a16="http://schemas.microsoft.com/office/drawing/2014/main" id="{C58524B8-250C-A123-BB37-C0D24CFF7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208" y="1692773"/>
            <a:ext cx="9244641" cy="394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For All Sites - Pie Chart</a:t>
            </a:r>
            <a:endParaRPr lang="en-US" dirty="0"/>
          </a:p>
        </p:txBody>
      </p:sp>
      <p:pic>
        <p:nvPicPr>
          <p:cNvPr id="2" name="Picture 1" descr="A pie chart with numbers and a few different colored circles&#10;&#10;Description automatically generated">
            <a:extLst>
              <a:ext uri="{FF2B5EF4-FFF2-40B4-BE49-F238E27FC236}">
                <a16:creationId xmlns:a16="http://schemas.microsoft.com/office/drawing/2014/main" id="{0C05C332-A0F8-5B01-63F0-E67ED3C1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77" y="1452821"/>
            <a:ext cx="10322944" cy="472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39361"/>
            <a:ext cx="9328646" cy="446635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launch site KSC LC-39A has the most successful number of launches (41.7%)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 site with the least number of launches is CCAFS SLC-40 (12.5% 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For All Sites - Pie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7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16271"/>
            <a:ext cx="5660840" cy="49895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400"/>
              </a:spcBef>
            </a:pPr>
            <a:r>
              <a:rPr lang="en-US" sz="2400" dirty="0">
                <a:solidFill>
                  <a:srgbClr val="333333"/>
                </a:solidFill>
                <a:latin typeface="Abadi"/>
              </a:rPr>
              <a:t>SpaceX advertises Falcon 9 rocket launches on its website, with a cost of 62 million dollars; other providers cost upward of 165 million dollars each, much of the savings is because SpaceX can reuse the first stage. </a:t>
            </a:r>
            <a:endParaRPr lang="en-US" sz="2400">
              <a:solidFill>
                <a:srgbClr val="292929"/>
              </a:solidFill>
              <a:latin typeface="Abadi"/>
            </a:endParaRPr>
          </a:p>
          <a:p>
            <a:pPr marL="342900" indent="-342900"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this case we are a company "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SpaceY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that is hoping to bid successfully against SpaceX</a:t>
            </a:r>
            <a:endParaRPr lang="en-US" sz="2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342900" indent="-342900">
              <a:spcBef>
                <a:spcPts val="1400"/>
              </a:spcBef>
            </a:pPr>
            <a:r>
              <a:rPr lang="en-US" sz="2400" dirty="0">
                <a:solidFill>
                  <a:srgbClr val="333333"/>
                </a:solidFill>
                <a:latin typeface="Abadi"/>
              </a:rPr>
              <a:t>We are tasked to determine if the first stage will land which will determine the cost of a launch.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spcBef>
                <a:spcPts val="1400"/>
              </a:spcBef>
              <a:buFont typeface="Courier New"/>
              <a:buChar char="o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41257" y="207971"/>
            <a:ext cx="10544354" cy="879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 Site with the highest launch success rate </a:t>
            </a:r>
          </a:p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(41.7%)</a:t>
            </a:r>
          </a:p>
        </p:txBody>
      </p:sp>
      <p:pic>
        <p:nvPicPr>
          <p:cNvPr id="2" name="Picture 1" descr="A pie chart with a red and blue circle&#10;&#10;Description automatically generated">
            <a:extLst>
              <a:ext uri="{FF2B5EF4-FFF2-40B4-BE49-F238E27FC236}">
                <a16:creationId xmlns:a16="http://schemas.microsoft.com/office/drawing/2014/main" id="{B324FA44-A744-D1D2-9587-6139178CA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45" y="1555542"/>
            <a:ext cx="10394829" cy="43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>
                <a:cs typeface="Calibri"/>
              </a:rPr>
              <a:t>The success rate is 79%</a:t>
            </a:r>
          </a:p>
          <a:p>
            <a:r>
              <a:rPr lang="en-US" dirty="0">
                <a:cs typeface="Calibri"/>
              </a:rPr>
              <a:t>The failure rate is 21%, more than 3 times less than its success rate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41257" y="207971"/>
            <a:ext cx="10544354" cy="879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 Site with the highest launch success rate </a:t>
            </a:r>
          </a:p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(41.7%)</a:t>
            </a:r>
          </a:p>
        </p:txBody>
      </p:sp>
    </p:spTree>
    <p:extLst>
      <p:ext uri="{BB962C8B-B14F-4D97-AF65-F5344CB8AC3E}">
        <p14:creationId xmlns:p14="http://schemas.microsoft.com/office/powerpoint/2010/main" val="10804332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dirty="0">
                <a:solidFill>
                  <a:srgbClr val="0948CB"/>
                </a:solidFill>
                <a:latin typeface="Abadi"/>
              </a:rPr>
              <a:t>Payload vs. Launch Outcome Scatter Plot of All Sites</a:t>
            </a:r>
          </a:p>
        </p:txBody>
      </p:sp>
      <p:pic>
        <p:nvPicPr>
          <p:cNvPr id="2" name="Picture 1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C0F75DDD-E0D2-E0CE-1B49-79A27AF73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77" y="1346343"/>
            <a:ext cx="10064150" cy="489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dirty="0">
                <a:solidFill>
                  <a:srgbClr val="0948CB"/>
                </a:solidFill>
                <a:latin typeface="Abadi"/>
              </a:rPr>
              <a:t>Payload vs. Launch Outcome Scatter Plot of All Sites</a:t>
            </a:r>
          </a:p>
        </p:txBody>
      </p:sp>
      <p:pic>
        <p:nvPicPr>
          <p:cNvPr id="6" name="Picture 5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2C6E48E9-C5E5-D2BF-0E81-EE6C1E772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90" y="1281645"/>
            <a:ext cx="10150414" cy="50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98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54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dirty="0">
                <a:solidFill>
                  <a:srgbClr val="0948CB"/>
                </a:solidFill>
                <a:latin typeface="Abadi"/>
              </a:rPr>
              <a:t>Payload vs. Launch Outcome Scatter Plot of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C3A03-C81F-DBE0-C8E3-AFB25E959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94" y="1407447"/>
            <a:ext cx="10509849" cy="44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83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Payload Range with the highest success rate is 3000kg to 4000kg</a:t>
            </a: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 of Visuals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206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708303"/>
            <a:ext cx="4707764" cy="4185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Decision Tree Classifier model has the highest classification accuracy 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25FD1A-DFFF-D605-99E7-EA7DF5925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556" y="1408596"/>
            <a:ext cx="5533446" cy="483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67929"/>
            <a:ext cx="4287734" cy="52637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false positives are the main issue here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because the predictions say it landed but it actually did not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false negative is zero, so we have no problems there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F2772956-8A72-47E2-4732-D37B058F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799" y="1445416"/>
            <a:ext cx="5641326" cy="486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688149"/>
            <a:ext cx="10691573" cy="453824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Arial"/>
              </a:rPr>
              <a:t>The success rate of launches increases from 2013 onwards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most successful launch orbit is "SSO" </a:t>
            </a:r>
            <a:endParaRPr lang="en-US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"KSC LC-39A" is the launch site has the highest success rate 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also has the most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 payload range with the highest accuracy is 3000kg to 4000kg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7D728-E5DC-8173-9D79-2F82D6306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380"/>
            <a:ext cx="10515600" cy="4351338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Calibri"/>
              </a:rPr>
              <a:t>We made use of the SpaceX API to get launch data for  rocket launches </a:t>
            </a:r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We proceeded to sort the data we wanted, cleaned the data and removed null values</a:t>
            </a:r>
          </a:p>
          <a:p>
            <a:r>
              <a:rPr lang="en-US" dirty="0">
                <a:cs typeface="Calibri"/>
              </a:rPr>
              <a:t>These help us get the data we later use for analysis and visualizations</a:t>
            </a:r>
          </a:p>
          <a:p>
            <a:r>
              <a:rPr lang="en-US" dirty="0">
                <a:cs typeface="Calibri"/>
              </a:rPr>
              <a:t>We can then get the most successful launch sites and use this as the site for our launches</a:t>
            </a:r>
          </a:p>
          <a:p>
            <a:r>
              <a:rPr lang="en-US" dirty="0">
                <a:cs typeface="Calibri"/>
              </a:rPr>
              <a:t>This will reduce the cost of launching from sites that produce unsuccessful launches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3229" y="1340151"/>
            <a:ext cx="10233054" cy="53617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>
                <a:ea typeface="Calibri"/>
                <a:cs typeface="Calibri"/>
              </a:rPr>
              <a:t>Main Process: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dirty="0">
                <a:ea typeface="Calibri"/>
                <a:cs typeface="Calibri"/>
              </a:rPr>
              <a:t>Request data from the launch API.</a:t>
            </a:r>
            <a:endParaRPr lang="en-US" sz="2400">
              <a:ea typeface="Calibri"/>
              <a:cs typeface="Calibri"/>
            </a:endParaRPr>
          </a:p>
          <a:p>
            <a:endParaRPr lang="en-US" sz="2400" dirty="0">
              <a:latin typeface="Segoe UI"/>
              <a:ea typeface="Calibri"/>
              <a:cs typeface="Segoe UI"/>
            </a:endParaRPr>
          </a:p>
          <a:p>
            <a:pPr marL="0" indent="0">
              <a:buNone/>
            </a:pPr>
            <a:r>
              <a:rPr lang="en-US" sz="2400" b="1">
                <a:latin typeface="Segoe UI"/>
                <a:ea typeface="Calibri"/>
                <a:cs typeface="Segoe UI"/>
              </a:rPr>
              <a:t>Sub Processes:</a:t>
            </a:r>
            <a:endParaRPr lang="en-US" sz="2400">
              <a:latin typeface="Calibri" panose="020F0502020204030204"/>
              <a:ea typeface="Calibri"/>
              <a:cs typeface="Calibri"/>
            </a:endParaRPr>
          </a:p>
          <a:p>
            <a:r>
              <a:rPr lang="en-US" sz="2400" dirty="0">
                <a:latin typeface="Segoe UI"/>
                <a:ea typeface="Calibri"/>
                <a:cs typeface="Segoe UI"/>
              </a:rPr>
              <a:t>Request rocket data from launch</a:t>
            </a:r>
            <a:r>
              <a:rPr lang="en-US" sz="2400" b="1" dirty="0">
                <a:latin typeface="Segoe UI"/>
                <a:ea typeface="Calibri"/>
                <a:cs typeface="Segoe UI"/>
              </a:rPr>
              <a:t> </a:t>
            </a:r>
            <a:r>
              <a:rPr lang="en-US" sz="2400" dirty="0">
                <a:ea typeface="Calibri"/>
                <a:cs typeface="Calibri"/>
              </a:rPr>
              <a:t>API</a:t>
            </a:r>
          </a:p>
          <a:p>
            <a:r>
              <a:rPr lang="en-US" sz="2400" dirty="0">
                <a:latin typeface="Segoe UI"/>
                <a:ea typeface="Calibri"/>
                <a:cs typeface="Segoe UI"/>
              </a:rPr>
              <a:t>Request launchpad data from launch </a:t>
            </a:r>
            <a:r>
              <a:rPr lang="en-US" sz="2400" dirty="0">
                <a:ea typeface="Calibri"/>
                <a:cs typeface="Calibri"/>
              </a:rPr>
              <a:t>API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dirty="0">
                <a:latin typeface="Segoe UI"/>
                <a:ea typeface="Calibri"/>
                <a:cs typeface="Segoe UI"/>
              </a:rPr>
              <a:t>Request payload data from launch </a:t>
            </a:r>
            <a:r>
              <a:rPr lang="en-US" sz="2400" dirty="0">
                <a:ea typeface="Calibri"/>
                <a:cs typeface="Calibri"/>
              </a:rPr>
              <a:t>API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dirty="0">
                <a:latin typeface="Segoe UI"/>
                <a:ea typeface="Calibri"/>
                <a:cs typeface="Segoe UI"/>
              </a:rPr>
              <a:t>Request rocket data from launch </a:t>
            </a:r>
            <a:r>
              <a:rPr lang="en-US" sz="2400" dirty="0">
                <a:ea typeface="Calibri"/>
                <a:cs typeface="Calibri"/>
              </a:rPr>
              <a:t>API</a:t>
            </a:r>
            <a:endParaRPr lang="en-US" sz="2400">
              <a:ea typeface="Calibri"/>
              <a:cs typeface="Calibri"/>
            </a:endParaRPr>
          </a:p>
          <a:p>
            <a:endParaRPr lang="en-US" sz="2400" dirty="0">
              <a:latin typeface="Segoe UI"/>
              <a:ea typeface="Calibri"/>
              <a:cs typeface="Segoe UI"/>
            </a:endParaRPr>
          </a:p>
          <a:p>
            <a:r>
              <a:rPr lang="en-US" sz="2400" b="1" dirty="0">
                <a:latin typeface="Segoe UI"/>
                <a:ea typeface="Calibri"/>
                <a:cs typeface="Segoe UI"/>
              </a:rPr>
              <a:t>URL:</a:t>
            </a:r>
            <a:endParaRPr lang="en-US" sz="2400" dirty="0">
              <a:latin typeface="Segoe UI"/>
              <a:ea typeface="Calibri"/>
              <a:cs typeface="Segoe UI"/>
            </a:endParaRPr>
          </a:p>
          <a:p>
            <a:r>
              <a:rPr lang="en-US" sz="2400" dirty="0">
                <a:ea typeface="Calibri"/>
                <a:cs typeface="Calibri"/>
                <a:hlinkClick r:id="rId3"/>
              </a:rPr>
              <a:t>https://github.com/NAHEEM765/ADS_Capstone/blob/main/01-jupyter-labs-spacex-data-collection-api.ipynb</a:t>
            </a:r>
            <a:endParaRPr lang="en-US" sz="24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8D829-0251-16C5-1997-33208E2D899F}"/>
              </a:ext>
            </a:extLst>
          </p:cNvPr>
          <p:cNvSpPr txBox="1"/>
          <p:nvPr/>
        </p:nvSpPr>
        <p:spPr>
          <a:xfrm>
            <a:off x="742942" y="1420349"/>
            <a:ext cx="10144730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ea typeface="Calibri"/>
                <a:cs typeface="Calibri"/>
              </a:rPr>
              <a:t>Main Process:</a:t>
            </a:r>
            <a:endParaRPr lang="en-US" sz="2400" dirty="0">
              <a:ea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ea typeface="Calibri"/>
                <a:cs typeface="Calibri"/>
              </a:rPr>
              <a:t>Web scraping launch records from html table on Wikipedia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200" dirty="0">
              <a:latin typeface="Segoe UI"/>
              <a:cs typeface="Segoe U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200" b="1" dirty="0">
                <a:latin typeface="Segoe UI"/>
                <a:cs typeface="Segoe UI"/>
              </a:rPr>
              <a:t>Sub Processes:</a:t>
            </a:r>
            <a:endParaRPr lang="en-US" sz="2200" dirty="0">
              <a:latin typeface="Segoe UI"/>
              <a:cs typeface="Segoe UI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US" sz="2400" dirty="0">
                <a:ea typeface="Calibri"/>
                <a:cs typeface="Calibri"/>
              </a:rPr>
              <a:t>Request the Falcon9 Launch Wiki page from its URL using get request 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US" sz="2400" dirty="0">
                <a:ea typeface="Calibri"/>
                <a:cs typeface="Calibri"/>
              </a:rPr>
              <a:t>Get the desired data using the </a:t>
            </a:r>
            <a:r>
              <a:rPr lang="en-US" sz="2400" dirty="0" err="1">
                <a:ea typeface="Calibri"/>
                <a:cs typeface="Calibri"/>
              </a:rPr>
              <a:t>BeautifulSoup</a:t>
            </a:r>
            <a:r>
              <a:rPr lang="en-US" sz="2400" dirty="0">
                <a:ea typeface="Calibri"/>
                <a:cs typeface="Calibri"/>
              </a:rPr>
              <a:t> package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US" sz="2200" dirty="0">
                <a:latin typeface="Segoe UI"/>
                <a:cs typeface="Segoe UI"/>
              </a:rPr>
              <a:t>Creating a </a:t>
            </a:r>
            <a:r>
              <a:rPr lang="en-US" sz="2200" dirty="0" err="1">
                <a:latin typeface="Segoe UI"/>
                <a:cs typeface="Segoe UI"/>
              </a:rPr>
              <a:t>dataframe</a:t>
            </a:r>
            <a:r>
              <a:rPr lang="en-US" sz="2200" dirty="0">
                <a:latin typeface="Segoe UI"/>
                <a:cs typeface="Segoe UI"/>
              </a:rPr>
              <a:t> by parsing the HTML launch tables in the soup file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200" dirty="0">
              <a:latin typeface="Segoe UI"/>
              <a:cs typeface="Segoe U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200" b="1" dirty="0">
                <a:latin typeface="Segoe UI"/>
                <a:cs typeface="Segoe UI"/>
              </a:rPr>
              <a:t>URL:</a:t>
            </a:r>
            <a:endParaRPr lang="en-US" sz="2200" dirty="0">
              <a:latin typeface="Segoe UI"/>
              <a:cs typeface="Segoe UI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2200" dirty="0">
                <a:ea typeface="Calibri"/>
                <a:cs typeface="Calibri"/>
                <a:hlinkClick r:id="rId3"/>
              </a:rPr>
              <a:t>https://github.com/NAHEEM765/ADS_Capstone/blob/main/01-2-jupyter-labs-webscraping.ipynb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60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1565</cp:revision>
  <dcterms:created xsi:type="dcterms:W3CDTF">2021-04-29T18:58:34Z</dcterms:created>
  <dcterms:modified xsi:type="dcterms:W3CDTF">2024-07-02T13:53:31Z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